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8" r:id="rId20"/>
    <p:sldId id="279" r:id="rId21"/>
    <p:sldId id="319" r:id="rId22"/>
    <p:sldId id="283" r:id="rId23"/>
    <p:sldId id="318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296" r:id="rId35"/>
    <p:sldId id="294" r:id="rId36"/>
    <p:sldId id="356" r:id="rId37"/>
    <p:sldId id="320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15" r:id="rId66"/>
    <p:sldId id="314" r:id="rId67"/>
    <p:sldId id="316" r:id="rId68"/>
    <p:sldId id="317" r:id="rId69"/>
    <p:sldId id="321" r:id="rId70"/>
    <p:sldId id="334" r:id="rId71"/>
    <p:sldId id="336" r:id="rId72"/>
    <p:sldId id="276" r:id="rId73"/>
    <p:sldId id="277" r:id="rId74"/>
    <p:sldId id="323" r:id="rId75"/>
    <p:sldId id="324" r:id="rId76"/>
    <p:sldId id="325" r:id="rId77"/>
    <p:sldId id="270" r:id="rId78"/>
    <p:sldId id="330" r:id="rId79"/>
    <p:sldId id="331" r:id="rId80"/>
    <p:sldId id="332" r:id="rId81"/>
    <p:sldId id="333" r:id="rId82"/>
    <p:sldId id="337" r:id="rId83"/>
    <p:sldId id="338" r:id="rId84"/>
    <p:sldId id="342" r:id="rId85"/>
    <p:sldId id="341" r:id="rId86"/>
    <p:sldId id="343" r:id="rId87"/>
    <p:sldId id="344" r:id="rId88"/>
    <p:sldId id="345" r:id="rId89"/>
    <p:sldId id="357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4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8078224"/>
        <c:axId val="-138077136"/>
      </c:barChart>
      <c:catAx>
        <c:axId val="-138078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8077136"/>
        <c:crosses val="autoZero"/>
        <c:auto val="1"/>
        <c:lblAlgn val="ctr"/>
        <c:lblOffset val="100"/>
        <c:noMultiLvlLbl val="0"/>
      </c:catAx>
      <c:valAx>
        <c:axId val="-13807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8078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4783968"/>
        <c:axId val="-134783424"/>
      </c:barChart>
      <c:catAx>
        <c:axId val="-13478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783424"/>
        <c:crosses val="autoZero"/>
        <c:auto val="1"/>
        <c:lblAlgn val="ctr"/>
        <c:lblOffset val="100"/>
        <c:noMultiLvlLbl val="0"/>
      </c:catAx>
      <c:valAx>
        <c:axId val="-13478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78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6267600"/>
        <c:axId val="-136262704"/>
      </c:barChart>
      <c:catAx>
        <c:axId val="-13626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262704"/>
        <c:crosses val="autoZero"/>
        <c:auto val="1"/>
        <c:lblAlgn val="ctr"/>
        <c:lblOffset val="100"/>
        <c:noMultiLvlLbl val="0"/>
      </c:catAx>
      <c:valAx>
        <c:axId val="-13626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26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6261616"/>
        <c:axId val="-136258896"/>
      </c:barChart>
      <c:catAx>
        <c:axId val="-13626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258896"/>
        <c:crosses val="autoZero"/>
        <c:auto val="1"/>
        <c:lblAlgn val="ctr"/>
        <c:lblOffset val="100"/>
        <c:noMultiLvlLbl val="0"/>
      </c:catAx>
      <c:valAx>
        <c:axId val="-13625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26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5%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0.49019607843137253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0</c:v>
                </c:pt>
                <c:pt idx="13">
                  <c:v>100</c:v>
                </c:pt>
                <c:pt idx="14">
                  <c:v>91.666666666666657</c:v>
                </c:pt>
                <c:pt idx="15">
                  <c:v>32.352941176470587</c:v>
                </c:pt>
                <c:pt idx="16">
                  <c:v>60.294117647058819</c:v>
                </c:pt>
                <c:pt idx="17">
                  <c:v>0</c:v>
                </c:pt>
                <c:pt idx="18">
                  <c:v>14.705882352941178</c:v>
                </c:pt>
                <c:pt idx="19">
                  <c:v>96.568627450980387</c:v>
                </c:pt>
                <c:pt idx="20">
                  <c:v>0</c:v>
                </c:pt>
                <c:pt idx="21">
                  <c:v>0</c:v>
                </c:pt>
                <c:pt idx="22">
                  <c:v>15.196078431372548</c:v>
                </c:pt>
                <c:pt idx="23">
                  <c:v>2.4509803921568629</c:v>
                </c:pt>
                <c:pt idx="24">
                  <c:v>21.078431372549019</c:v>
                </c:pt>
                <c:pt idx="25">
                  <c:v>0</c:v>
                </c:pt>
                <c:pt idx="26">
                  <c:v>0</c:v>
                </c:pt>
                <c:pt idx="27">
                  <c:v>0.59171597633136097</c:v>
                </c:pt>
                <c:pt idx="28">
                  <c:v>0</c:v>
                </c:pt>
                <c:pt idx="29">
                  <c:v>0</c:v>
                </c:pt>
                <c:pt idx="30">
                  <c:v>95.833333333333343</c:v>
                </c:pt>
                <c:pt idx="31">
                  <c:v>15.976331360946746</c:v>
                </c:pt>
                <c:pt idx="32">
                  <c:v>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68.508287292817684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6259984"/>
        <c:axId val="-136264880"/>
      </c:barChart>
      <c:catAx>
        <c:axId val="-13625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264880"/>
        <c:crosses val="autoZero"/>
        <c:auto val="1"/>
        <c:lblAlgn val="ctr"/>
        <c:lblOffset val="100"/>
        <c:noMultiLvlLbl val="0"/>
      </c:catAx>
      <c:valAx>
        <c:axId val="-13626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25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Konstanta = 10%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27.27272727272727</c:v>
                </c:pt>
                <c:pt idx="10">
                  <c:v>81.818181818181827</c:v>
                </c:pt>
                <c:pt idx="11">
                  <c:v>10.1010101010101</c:v>
                </c:pt>
                <c:pt idx="12">
                  <c:v>0</c:v>
                </c:pt>
                <c:pt idx="13">
                  <c:v>98.224852071005913</c:v>
                </c:pt>
                <c:pt idx="14">
                  <c:v>0</c:v>
                </c:pt>
                <c:pt idx="15">
                  <c:v>0</c:v>
                </c:pt>
                <c:pt idx="16">
                  <c:v>0.49019607843137253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9.8039215686274517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21.527777777777779</c:v>
                </c:pt>
                <c:pt idx="31">
                  <c:v>0</c:v>
                </c:pt>
                <c:pt idx="32">
                  <c:v>0</c:v>
                </c:pt>
                <c:pt idx="33">
                  <c:v>95.588235294117652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6261072"/>
        <c:axId val="-136260528"/>
      </c:barChart>
      <c:catAx>
        <c:axId val="-13626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260528"/>
        <c:crosses val="autoZero"/>
        <c:auto val="1"/>
        <c:lblAlgn val="ctr"/>
        <c:lblOffset val="100"/>
        <c:noMultiLvlLbl val="0"/>
      </c:catAx>
      <c:valAx>
        <c:axId val="-13626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26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Konstanta = 1%</a:t>
            </a:r>
            <a:endParaRPr lang="en-US" i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6267056"/>
        <c:axId val="-136263792"/>
      </c:barChart>
      <c:catAx>
        <c:axId val="-13626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263792"/>
        <c:crosses val="autoZero"/>
        <c:auto val="1"/>
        <c:lblAlgn val="ctr"/>
        <c:lblOffset val="100"/>
        <c:noMultiLvlLbl val="0"/>
      </c:catAx>
      <c:valAx>
        <c:axId val="-13626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626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240 x 320</a:t>
            </a:r>
            <a:endParaRPr lang="en-US" sz="2000" i="1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71.875</c:v>
                </c:pt>
                <c:pt idx="1">
                  <c:v>47.058823529411761</c:v>
                </c:pt>
                <c:pt idx="2">
                  <c:v>89.215686274509807</c:v>
                </c:pt>
                <c:pt idx="3">
                  <c:v>100</c:v>
                </c:pt>
                <c:pt idx="4">
                  <c:v>97.549019607843135</c:v>
                </c:pt>
                <c:pt idx="5">
                  <c:v>100</c:v>
                </c:pt>
                <c:pt idx="6">
                  <c:v>74.509803921568633</c:v>
                </c:pt>
                <c:pt idx="7">
                  <c:v>89.898989898989896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78.921568627450981</c:v>
                </c:pt>
                <c:pt idx="15">
                  <c:v>24.691358024691358</c:v>
                </c:pt>
                <c:pt idx="16">
                  <c:v>48.148148148148145</c:v>
                </c:pt>
                <c:pt idx="17">
                  <c:v>61.53846153846154</c:v>
                </c:pt>
                <c:pt idx="18">
                  <c:v>96.078431372549019</c:v>
                </c:pt>
                <c:pt idx="19">
                  <c:v>61.274509803921575</c:v>
                </c:pt>
                <c:pt idx="20">
                  <c:v>100</c:v>
                </c:pt>
                <c:pt idx="21">
                  <c:v>100</c:v>
                </c:pt>
                <c:pt idx="22">
                  <c:v>46.153846153846153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82.716049382716051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98.816568047337284</c:v>
                </c:pt>
                <c:pt idx="50">
                  <c:v>100</c:v>
                </c:pt>
                <c:pt idx="51">
                  <c:v>73.480662983425418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5758224"/>
        <c:axId val="-75751152"/>
      </c:barChart>
      <c:catAx>
        <c:axId val="-75758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51152"/>
        <c:crosses val="autoZero"/>
        <c:auto val="1"/>
        <c:lblAlgn val="ctr"/>
        <c:lblOffset val="100"/>
        <c:noMultiLvlLbl val="0"/>
      </c:catAx>
      <c:valAx>
        <c:axId val="-75751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58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120 x 160</a:t>
            </a:r>
            <a:endParaRPr lang="en-US" sz="2000" i="1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5755504"/>
        <c:axId val="-75750064"/>
      </c:barChart>
      <c:catAx>
        <c:axId val="-7575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50064"/>
        <c:crosses val="autoZero"/>
        <c:auto val="1"/>
        <c:lblAlgn val="ctr"/>
        <c:lblOffset val="100"/>
        <c:noMultiLvlLbl val="0"/>
      </c:catAx>
      <c:valAx>
        <c:axId val="-75750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5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baseline="0" smtClean="0">
                <a:effectLst/>
              </a:rPr>
              <a:t>Size </a:t>
            </a:r>
            <a:r>
              <a:rPr lang="en-US" sz="1800" b="0" i="0" baseline="0" smtClean="0">
                <a:effectLst/>
              </a:rPr>
              <a:t>60 x 80</a:t>
            </a:r>
            <a:endParaRPr lang="en-US" smtClean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45.3125</c:v>
                </c:pt>
                <c:pt idx="1">
                  <c:v>91.17647058823529</c:v>
                </c:pt>
                <c:pt idx="2">
                  <c:v>55.392156862745104</c:v>
                </c:pt>
                <c:pt idx="3">
                  <c:v>55.392156862745104</c:v>
                </c:pt>
                <c:pt idx="4">
                  <c:v>100</c:v>
                </c:pt>
                <c:pt idx="5">
                  <c:v>99.509803921568633</c:v>
                </c:pt>
                <c:pt idx="6">
                  <c:v>99.019607843137265</c:v>
                </c:pt>
                <c:pt idx="7">
                  <c:v>90.909090909090907</c:v>
                </c:pt>
                <c:pt idx="8">
                  <c:v>68.686868686868678</c:v>
                </c:pt>
                <c:pt idx="9">
                  <c:v>71.717171717171709</c:v>
                </c:pt>
                <c:pt idx="10">
                  <c:v>20.673076923076923</c:v>
                </c:pt>
                <c:pt idx="11">
                  <c:v>100</c:v>
                </c:pt>
                <c:pt idx="12">
                  <c:v>95.098039215686271</c:v>
                </c:pt>
                <c:pt idx="13">
                  <c:v>95.588235294117652</c:v>
                </c:pt>
                <c:pt idx="14">
                  <c:v>88.235294117647058</c:v>
                </c:pt>
                <c:pt idx="15">
                  <c:v>87.037037037037038</c:v>
                </c:pt>
                <c:pt idx="16">
                  <c:v>93.827160493827151</c:v>
                </c:pt>
                <c:pt idx="17">
                  <c:v>98.816568047337284</c:v>
                </c:pt>
                <c:pt idx="18">
                  <c:v>65.686274509803923</c:v>
                </c:pt>
                <c:pt idx="19">
                  <c:v>85.784313725490193</c:v>
                </c:pt>
                <c:pt idx="20">
                  <c:v>100</c:v>
                </c:pt>
                <c:pt idx="21">
                  <c:v>78.10650887573965</c:v>
                </c:pt>
                <c:pt idx="22">
                  <c:v>85.798816568047343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39.644970414201183</c:v>
                </c:pt>
                <c:pt idx="49">
                  <c:v>100</c:v>
                </c:pt>
                <c:pt idx="50">
                  <c:v>87.745098039215691</c:v>
                </c:pt>
                <c:pt idx="51">
                  <c:v>69.060773480662988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72.375690607734811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5746256"/>
        <c:axId val="-75752784"/>
      </c:barChart>
      <c:catAx>
        <c:axId val="-7574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52784"/>
        <c:crosses val="autoZero"/>
        <c:auto val="1"/>
        <c:lblAlgn val="ctr"/>
        <c:lblOffset val="100"/>
        <c:noMultiLvlLbl val="0"/>
      </c:catAx>
      <c:valAx>
        <c:axId val="-75752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4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API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0.06</c:v>
                </c:pt>
                <c:pt idx="1">
                  <c:v>0.12</c:v>
                </c:pt>
                <c:pt idx="2">
                  <c:v>0.14000000000000001</c:v>
                </c:pt>
                <c:pt idx="3">
                  <c:v>0.16</c:v>
                </c:pt>
                <c:pt idx="4">
                  <c:v>0.17</c:v>
                </c:pt>
                <c:pt idx="5">
                  <c:v>0.2</c:v>
                </c:pt>
                <c:pt idx="6">
                  <c:v>0.2</c:v>
                </c:pt>
                <c:pt idx="7">
                  <c:v>0.21</c:v>
                </c:pt>
                <c:pt idx="8">
                  <c:v>0.23</c:v>
                </c:pt>
                <c:pt idx="9">
                  <c:v>0.26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5745712"/>
        <c:axId val="-75756592"/>
      </c:lineChart>
      <c:catAx>
        <c:axId val="-7574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56592"/>
        <c:crosses val="autoZero"/>
        <c:auto val="1"/>
        <c:lblAlgn val="ctr"/>
        <c:lblOffset val="100"/>
        <c:noMultiLvlLbl val="0"/>
      </c:catAx>
      <c:valAx>
        <c:axId val="-75756592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4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0734496"/>
        <c:axId val="-80735040"/>
      </c:barChart>
      <c:catAx>
        <c:axId val="-8073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735040"/>
        <c:crosses val="autoZero"/>
        <c:auto val="1"/>
        <c:lblAlgn val="ctr"/>
        <c:lblOffset val="100"/>
        <c:noMultiLvlLbl val="0"/>
      </c:catAx>
      <c:valAx>
        <c:axId val="-8073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073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BUKAN API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Magnitude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0.01</c:v>
                </c:pt>
                <c:pt idx="6">
                  <c:v>0.01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5756048"/>
        <c:axId val="-75754416"/>
      </c:lineChart>
      <c:catAx>
        <c:axId val="-7575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54416"/>
        <c:crosses val="autoZero"/>
        <c:auto val="1"/>
        <c:lblAlgn val="ctr"/>
        <c:lblOffset val="100"/>
        <c:noMultiLvlLbl val="0"/>
      </c:catAx>
      <c:valAx>
        <c:axId val="-75754416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5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9528336"/>
        <c:axId val="-79522352"/>
      </c:barChart>
      <c:catAx>
        <c:axId val="-7952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9522352"/>
        <c:crosses val="autoZero"/>
        <c:auto val="1"/>
        <c:lblAlgn val="ctr"/>
        <c:lblOffset val="100"/>
        <c:noMultiLvlLbl val="0"/>
      </c:catAx>
      <c:valAx>
        <c:axId val="-7952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9528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9528880"/>
        <c:axId val="-79527792"/>
      </c:barChart>
      <c:catAx>
        <c:axId val="-7952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9527792"/>
        <c:crosses val="autoZero"/>
        <c:auto val="1"/>
        <c:lblAlgn val="ctr"/>
        <c:lblOffset val="100"/>
        <c:noMultiLvlLbl val="0"/>
      </c:catAx>
      <c:valAx>
        <c:axId val="-79527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952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33235760"/>
        <c:axId val="-233235216"/>
      </c:barChart>
      <c:catAx>
        <c:axId val="-233235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3235216"/>
        <c:crosses val="autoZero"/>
        <c:auto val="1"/>
        <c:lblAlgn val="ctr"/>
        <c:lblOffset val="100"/>
        <c:noMultiLvlLbl val="0"/>
      </c:catAx>
      <c:valAx>
        <c:axId val="-23323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3235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4780160"/>
        <c:axId val="-134789952"/>
      </c:barChart>
      <c:catAx>
        <c:axId val="-13478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789952"/>
        <c:crosses val="autoZero"/>
        <c:auto val="1"/>
        <c:lblAlgn val="ctr"/>
        <c:lblOffset val="100"/>
        <c:noMultiLvlLbl val="0"/>
      </c:catAx>
      <c:valAx>
        <c:axId val="-13478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78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4789408"/>
        <c:axId val="-134784512"/>
      </c:barChart>
      <c:catAx>
        <c:axId val="-13478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784512"/>
        <c:crosses val="autoZero"/>
        <c:auto val="1"/>
        <c:lblAlgn val="ctr"/>
        <c:lblOffset val="100"/>
        <c:noMultiLvlLbl val="0"/>
      </c:catAx>
      <c:valAx>
        <c:axId val="-13478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789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4790496"/>
        <c:axId val="-134788864"/>
      </c:barChart>
      <c:catAx>
        <c:axId val="-13479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788864"/>
        <c:crosses val="autoZero"/>
        <c:auto val="1"/>
        <c:lblAlgn val="ctr"/>
        <c:lblOffset val="100"/>
        <c:noMultiLvlLbl val="0"/>
      </c:catAx>
      <c:valAx>
        <c:axId val="-13478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79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4787776"/>
        <c:axId val="-134786144"/>
      </c:barChart>
      <c:catAx>
        <c:axId val="-13478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786144"/>
        <c:crosses val="autoZero"/>
        <c:auto val="1"/>
        <c:lblAlgn val="ctr"/>
        <c:lblOffset val="100"/>
        <c:noMultiLvlLbl val="0"/>
      </c:catAx>
      <c:valAx>
        <c:axId val="-13478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78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39E98-A263-4C6B-A2F2-8426879E87FB}" type="datetimeFigureOut">
              <a:rPr lang="en-US" smtClean="0"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2BA90-3772-4C94-8992-EB88D67E6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5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2BA90-3772-4C94-8992-EB88D67E6E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5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11763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02568"/>
            <a:ext cx="6858000" cy="2863516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0B11F-8512-44F2-8031-922376EB616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03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2D01-2129-4D7C-9F38-CA4454E4128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1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FBD9-7954-430C-BFF8-E8C1EACCCA8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F3A8-FB35-484F-ABEF-7BD3F34C5F5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60F-DC7F-4C08-8379-0D8F97C2B5B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7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16179"/>
            <a:ext cx="7886700" cy="3060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A4820-65E8-4513-A544-20AB1179E83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6C6D-9549-4AE3-8081-9302F80983A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0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9A42-290C-4EE6-B2C7-547250C4247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62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37A9-8969-40AE-BFE8-0066BA45790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51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362D-9B7A-4C5D-A093-4BCA4431947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5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3748"/>
            <a:ext cx="7886700" cy="47482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6AA6-812C-4131-90E2-4086656CD4C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9015-5B70-4D85-AA05-A54131EA11A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2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916E1B6C-6065-423E-8695-440EC43AEEA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u="sng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68854CF-9D4B-4816-9E54-74AD4D838B9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4" y="133847"/>
            <a:ext cx="1553620" cy="1000975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624638" y="6184232"/>
            <a:ext cx="7886700" cy="66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72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>
              <a:lumMod val="75000"/>
            </a:schemeClr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slide" Target="slide1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DETEKSI API BERBASIS SENSOR VISUAL MENGGUNAKAN METODE SUPPORT VECTOR MACHINES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Penyusun Tugas Akhir :</a:t>
            </a:r>
          </a:p>
          <a:p>
            <a:r>
              <a:rPr lang="en-US" sz="2000" smtClean="0"/>
              <a:t>Hamdi Ahmadi Muzakkiy</a:t>
            </a:r>
          </a:p>
          <a:p>
            <a:r>
              <a:rPr lang="en-US" sz="2000" smtClean="0"/>
              <a:t>(5112 100 091)</a:t>
            </a:r>
          </a:p>
          <a:p>
            <a:r>
              <a:rPr lang="en-US" sz="2000" smtClean="0">
                <a:solidFill>
                  <a:schemeClr val="accent4">
                    <a:lumMod val="50000"/>
                  </a:schemeClr>
                </a:solidFill>
              </a:rPr>
              <a:t>Dosen Pembimbing : </a:t>
            </a:r>
          </a:p>
          <a:p>
            <a:r>
              <a:rPr lang="en-US" sz="2000">
                <a:solidFill>
                  <a:srgbClr val="000000"/>
                </a:solidFill>
              </a:rPr>
              <a:t>Prof. Ir. Handayani Tjandrasa, M.Sc., Ph.D.</a:t>
            </a:r>
          </a:p>
          <a:p>
            <a:r>
              <a:rPr lang="en-US" sz="2000">
                <a:solidFill>
                  <a:srgbClr val="000000"/>
                </a:solidFill>
              </a:rPr>
              <a:t>Dr. Eng. Chastine Fatichah, S.Kom, </a:t>
            </a:r>
            <a:r>
              <a:rPr lang="en-US" sz="2000" smtClean="0">
                <a:solidFill>
                  <a:srgbClr val="000000"/>
                </a:solidFill>
              </a:rPr>
              <a:t>M.Kom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0AA7-1E93-4264-8C60-3A3E529FC83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PROSES UTAMA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F3EA-6113-4B2E-AA26-A1B79DF39EB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10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</a:t>
            </a:r>
            <a:r>
              <a:rPr lang="en-US" smtClean="0"/>
              <a:t>PREPROCESSING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B11E-D7BA-4F16-B004-C66266E5360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11</a:t>
            </a:fld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Parallelogram 33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5" name="Straight Arrow Connector 34"/>
          <p:cNvCxnSpPr>
            <a:stCxn id="33" idx="4"/>
            <a:endCxn id="34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ounded Rectangle 35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1" name="TextBox 40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2" name="TextBox 41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43" name="TextBox 42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50" name="Parallelogram 49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52" name="Oval 51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4" name="Straight Arrow Connector 53"/>
          <p:cNvCxnSpPr>
            <a:stCxn id="38" idx="0"/>
            <a:endCxn id="44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stCxn id="45" idx="3"/>
            <a:endCxn id="48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>
            <a:stCxn id="48" idx="2"/>
            <a:endCxn id="50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51" idx="2"/>
            <a:endCxn id="52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Melakukan reduksi </a:t>
                </a:r>
                <a:r>
                  <a:rPr lang="en-US" i="1"/>
                  <a:t>size frame</a:t>
                </a:r>
                <a:r>
                  <a:rPr lang="en-US"/>
                  <a:t> yang sedang diproses</a:t>
                </a:r>
              </a:p>
              <a:p>
                <a:r>
                  <a:rPr lang="en-US"/>
                  <a:t>Menggunakan </a:t>
                </a:r>
                <a:r>
                  <a:rPr lang="en-US" i="1"/>
                  <a:t>gaussian pyramind</a:t>
                </a:r>
              </a:p>
              <a:p>
                <a:endParaRPr lang="en-US" i="1"/>
              </a:p>
              <a:p>
                <a:pPr marL="0" indent="0">
                  <a:buNone/>
                </a:pPr>
                <a:endParaRPr lang="en-US" i="1"/>
              </a:p>
              <a:p>
                <a:pPr marL="457200" lvl="1" indent="0">
                  <a:buNone/>
                </a:pPr>
                <a:r>
                  <a:rPr lang="en-US"/>
                  <a:t>		</a:t>
                </a:r>
              </a:p>
              <a:p>
                <a:pPr marL="457200" lvl="1" indent="0">
                  <a:buNone/>
                </a:pPr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/>
                  <a:t>	</a:t>
                </a:r>
                <a:endParaRPr lang="en-US" i="1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86DF-8D1E-4464-BA0A-8A0CD7D80B2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13</a:t>
            </a:fld>
            <a:endParaRPr lang="en-US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</a:t>
                </a:r>
                <a:r>
                  <a:rPr lang="en-US" smtClean="0"/>
                  <a:t>piksel </a:t>
                </a:r>
                <a:r>
                  <a:rPr lang="en-US"/>
                  <a:t>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14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E309-C793-4989-82D7-C2485CBF810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2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7127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308782"/>
            <a:ext cx="2286000" cy="1714500"/>
          </a:xfrm>
          <a:prstGeom prst="rect">
            <a:avLst/>
          </a:prstGeom>
        </p:spPr>
      </p:pic>
      <p:pic>
        <p:nvPicPr>
          <p:cNvPr id="30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4296082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Menggunakan probabilitas distribusi Gaussian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just"/>
                <a:r>
                  <a:rPr lang="en-US"/>
                  <a:t>Setiap nilai R,G,B piksel akan dihitung nilai probabilitas nya. </a:t>
                </a:r>
                <a:r>
                  <a:rPr lang="en-US" smtClean="0"/>
                  <a:t>Nilai </a:t>
                </a:r>
                <a:r>
                  <a:rPr lang="en-US"/>
                  <a:t>probabilitas suatu </a:t>
                </a:r>
                <a:r>
                  <a:rPr lang="en-US" smtClean="0"/>
                  <a:t>piksel dihitung </a:t>
                </a:r>
                <a:r>
                  <a:rPr lang="en-US"/>
                  <a:t>menggunakan </a:t>
                </a:r>
                <a:r>
                  <a:rPr lang="en-US" smtClean="0"/>
                  <a:t>persamaan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17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mtClean="0"/>
                  <a:t>Setelah mendapatkan nilai probabilitas R,G,B dilakukan perhitungan probabilitas piksel menggunakan persamaan berikut.</a:t>
                </a:r>
              </a:p>
              <a:p>
                <a:pPr algn="just"/>
                <a:endParaRPr lang="en-US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58B3-F3D4-4F83-9E09-8BF317FE829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6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7"/>
            <a:ext cx="2286000" cy="171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32"/>
            <a:ext cx="2286000" cy="1714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32"/>
            <a:ext cx="2286000" cy="171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2"/>
            <a:ext cx="2286000" cy="1714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7"/>
            <a:ext cx="2286000" cy="1714500"/>
          </a:xfrm>
          <a:prstGeom prst="rect">
            <a:avLst/>
          </a:prstGeom>
        </p:spPr>
      </p:pic>
      <p:pic>
        <p:nvPicPr>
          <p:cNvPr id="21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7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9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7829-F649-44FC-A89E-F16571E6CF8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Digunakan untuk mendapatkan </a:t>
            </a:r>
            <a:r>
              <a:rPr lang="en-US" i="1"/>
              <a:t>region api</a:t>
            </a:r>
            <a:endParaRPr lang="en-US"/>
          </a:p>
          <a:p>
            <a:pPr algn="just"/>
            <a:r>
              <a:rPr lang="en-US"/>
              <a:t>Inisialisasi </a:t>
            </a:r>
            <a:r>
              <a:rPr lang="en-US" i="1"/>
              <a:t>seed</a:t>
            </a:r>
            <a:r>
              <a:rPr lang="en-US"/>
              <a:t> didapatkan dari kandidat piksel api yang dihasilkan pada tahap deteksi warna piksel</a:t>
            </a:r>
          </a:p>
          <a:p>
            <a:pPr algn="just"/>
            <a:r>
              <a:rPr lang="en-US"/>
              <a:t>Tingkat homogen piksel dilihat dari probabilitas warna piksel </a:t>
            </a:r>
            <a:r>
              <a:rPr lang="en-US" smtClean="0"/>
              <a:t>tetangga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492E8-3FBB-4ED3-BA4A-C6DB69F5080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20</a:t>
            </a:fld>
            <a:endParaRPr lang="en-US"/>
          </a:p>
        </p:txBody>
      </p:sp>
      <p:sp>
        <p:nvSpPr>
          <p:cNvPr id="7" name="Oval 6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8769-810B-4EE8-8B56-256C93816E5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24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6" y="1686875"/>
            <a:ext cx="2286000" cy="1714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16" y="1701600"/>
            <a:ext cx="2286000" cy="1714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6" y="1701600"/>
            <a:ext cx="2286000" cy="1714500"/>
          </a:xfrm>
          <a:prstGeom prst="rect">
            <a:avLst/>
          </a:prstGeom>
        </p:spPr>
      </p:pic>
      <p:pic>
        <p:nvPicPr>
          <p:cNvPr id="27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29" y="4289703"/>
            <a:ext cx="2286000" cy="1714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29" y="4304428"/>
            <a:ext cx="2286000" cy="1714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9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Digunakan untuk menghilangkan </a:t>
            </a:r>
            <a:r>
              <a:rPr lang="en-US" smtClean="0"/>
              <a:t>noise</a:t>
            </a:r>
          </a:p>
          <a:p>
            <a:endParaRPr lang="en-US"/>
          </a:p>
          <a:p>
            <a:r>
              <a:rPr lang="en-US"/>
              <a:t>Menggunakan luasan yang didapatkan pada proses region </a:t>
            </a:r>
            <a:r>
              <a:rPr lang="en-US" smtClean="0"/>
              <a:t>growing</a:t>
            </a:r>
          </a:p>
          <a:p>
            <a:endParaRPr lang="en-US"/>
          </a:p>
          <a:p>
            <a:r>
              <a:rPr lang="en-US"/>
              <a:t>Jika luasan region &gt; 1% total piksel frame diangga api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9FB3-9960-442F-8900-F8A5FB886B5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PERHITUNGAN LUASAN REGION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066-8686-4FC0-A863-9ABB3358F76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N+1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N+2</a:t>
            </a:r>
            <a:endParaRPr lang="en-US" sz="2000">
              <a:latin typeface="Trebuchet MS" panose="020B0603020202020204" pitchFamily="34" charset="0"/>
            </a:endParaRPr>
          </a:p>
        </p:txBody>
      </p:sp>
      <p:pic>
        <p:nvPicPr>
          <p:cNvPr id="10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  <p:pic>
        <p:nvPicPr>
          <p:cNvPr id="13" name="Content Placeholder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63" y="4289703"/>
            <a:ext cx="2286000" cy="171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63" y="4304428"/>
            <a:ext cx="2286000" cy="1714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4304428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C1D2-E6C2-4C4E-A924-1C0E2017057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24</a:t>
            </a:fld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675482" y="145095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latin typeface="Trebuchet MS" panose="020B0603020202020204" pitchFamily="34" charset="0"/>
              </a:rPr>
              <a:t>MULAI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27" idx="6"/>
            <a:endCxn id="30" idx="1"/>
          </p:cNvCxnSpPr>
          <p:nvPr/>
        </p:nvCxnSpPr>
        <p:spPr bwMode="auto">
          <a:xfrm>
            <a:off x="1894682" y="201610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644507"/>
            <a:ext cx="3657600" cy="2743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30307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0" idx="3"/>
            <a:endCxn id="31" idx="1"/>
          </p:cNvCxnSpPr>
          <p:nvPr/>
        </p:nvCxnSpPr>
        <p:spPr bwMode="auto">
          <a:xfrm>
            <a:off x="5892800" y="201610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597440"/>
            <a:ext cx="1828800" cy="137160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1" idx="2"/>
            <a:endCxn id="33" idx="0"/>
          </p:cNvCxnSpPr>
          <p:nvPr/>
        </p:nvCxnSpPr>
        <p:spPr bwMode="auto">
          <a:xfrm>
            <a:off x="7505700" y="270190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597440"/>
            <a:ext cx="1828800" cy="13716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3" idx="1"/>
            <a:endCxn id="35" idx="3"/>
          </p:cNvCxnSpPr>
          <p:nvPr/>
        </p:nvCxnSpPr>
        <p:spPr bwMode="auto">
          <a:xfrm flipH="1">
            <a:off x="6251575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597440"/>
            <a:ext cx="1828800" cy="1371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5" idx="1"/>
            <a:endCxn id="37" idx="3"/>
          </p:cNvCxnSpPr>
          <p:nvPr/>
        </p:nvCxnSpPr>
        <p:spPr bwMode="auto">
          <a:xfrm flipH="1">
            <a:off x="4070350" y="428324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97440"/>
            <a:ext cx="1828800" cy="1371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7" idx="1"/>
            <a:endCxn id="39" idx="3"/>
          </p:cNvCxnSpPr>
          <p:nvPr/>
        </p:nvCxnSpPr>
        <p:spPr bwMode="auto">
          <a:xfrm flipH="1">
            <a:off x="1981200" y="428324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Oval 40"/>
          <p:cNvSpPr/>
          <p:nvPr/>
        </p:nvSpPr>
        <p:spPr bwMode="auto">
          <a:xfrm>
            <a:off x="457200" y="527384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3" name="Straight Arrow Connector 42"/>
          <p:cNvCxnSpPr>
            <a:stCxn id="39" idx="2"/>
            <a:endCxn id="41" idx="0"/>
          </p:cNvCxnSpPr>
          <p:nvPr/>
        </p:nvCxnSpPr>
        <p:spPr bwMode="auto">
          <a:xfrm>
            <a:off x="1066800" y="496904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2836862" y="13597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FRAME MASUKAN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8106" y="542475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WARNA PIKSEL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5541" y="512144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REGION GROWING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ebuchet MS" panose="020B0603020202020204" pitchFamily="34" charset="0"/>
              </a:rPr>
              <a:t>DETEKSI GERAK</a:t>
            </a:r>
            <a:endParaRPr lang="en-US" sz="20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AEEF0-FB6D-472D-B233-C9B752BD9B5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25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Diamond 13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15" name="Straight Arrow Connector 14"/>
          <p:cNvCxnSpPr>
            <a:stCxn id="12" idx="0"/>
            <a:endCxn id="14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ounded Rectangle 15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17" name="Parallelogram 16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4" idx="0"/>
            <a:endCxn id="16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16" idx="3"/>
            <a:endCxn id="17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17" idx="4"/>
            <a:endCxn id="18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9" name="Straight Arrow Connector 28"/>
          <p:cNvCxnSpPr>
            <a:stCxn id="14" idx="3"/>
            <a:endCxn id="17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</a:t>
            </a:r>
            <a:r>
              <a:rPr lang="en-US" smtClean="0"/>
              <a:t> VERIFIKASI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BD59-D230-462A-8529-4A6FBA55EE4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26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FRAME,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KANDIDAT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PIKSEL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9" name="Straight Arrow Connector 8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EKSTRAKSI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FITUR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1" name="Straight Arrow Connector 10"/>
          <p:cNvCxnSpPr>
            <a:endCxn id="10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SUPPORT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VECTOR </a:t>
            </a: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MACHINES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12" idx="0"/>
            <a:endCxn id="19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Diamond 18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API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MENANDAI </a:t>
            </a:r>
            <a:endParaRPr lang="en-US" sz="1500" smtClean="0">
              <a:latin typeface="Trebuchet MS" panose="020B0603020202020204" pitchFamily="34" charset="0"/>
            </a:endParaRPr>
          </a:p>
          <a:p>
            <a:pPr algn="ctr"/>
            <a:r>
              <a:rPr lang="en-US" sz="1500" smtClean="0">
                <a:latin typeface="Trebuchet MS" panose="020B0603020202020204" pitchFamily="34" charset="0"/>
              </a:rPr>
              <a:t>REGION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22" name="Straight Arrow Connector 21"/>
          <p:cNvCxnSpPr>
            <a:stCxn id="19" idx="0"/>
            <a:endCxn id="20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20" idx="3"/>
            <a:endCxn id="21" idx="0"/>
          </p:cNvCxnSpPr>
          <p:nvPr/>
        </p:nvCxnSpPr>
        <p:spPr bwMode="auto">
          <a:xfrm>
            <a:off x="5181601" y="2472383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27" name="Straight Arrow Connector 26"/>
          <p:cNvCxnSpPr>
            <a:stCxn id="19" idx="3"/>
            <a:endCxn id="21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32" name="Straight Arrow Connector 31"/>
          <p:cNvCxnSpPr>
            <a:stCxn id="21" idx="4"/>
            <a:endCxn id="3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60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Menggunakan wavelet daubachies </a:t>
            </a:r>
            <a:r>
              <a:rPr lang="en-US" smtClean="0"/>
              <a:t>4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6A6E-BBDF-4CB1-83B6-8138C11D9DD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0" y="2554704"/>
            <a:ext cx="7249318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0C8-48D8-4C4A-A6E3-22E5EF85D11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28</a:t>
            </a:fld>
            <a:endParaRPr lang="en-US"/>
          </a:p>
        </p:txBody>
      </p:sp>
      <p:pic>
        <p:nvPicPr>
          <p:cNvPr id="3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" y="1962160"/>
            <a:ext cx="2743200" cy="2057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49" y="590560"/>
            <a:ext cx="1533525" cy="2286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4" y="3375851"/>
            <a:ext cx="1533525" cy="2286000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 bwMode="auto">
          <a:xfrm flipV="1">
            <a:off x="3423738" y="1733560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9" idx="3"/>
            <a:endCxn id="41" idx="1"/>
          </p:cNvCxnSpPr>
          <p:nvPr/>
        </p:nvCxnSpPr>
        <p:spPr bwMode="auto">
          <a:xfrm>
            <a:off x="3423738" y="2990860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85" y="508122"/>
            <a:ext cx="1533525" cy="1162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82" y="1828810"/>
            <a:ext cx="1533525" cy="116205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40" idx="3"/>
            <a:endCxn id="44" idx="1"/>
          </p:cNvCxnSpPr>
          <p:nvPr/>
        </p:nvCxnSpPr>
        <p:spPr bwMode="auto">
          <a:xfrm flipV="1">
            <a:off x="5971674" y="1089147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40" idx="3"/>
            <a:endCxn id="45" idx="1"/>
          </p:cNvCxnSpPr>
          <p:nvPr/>
        </p:nvCxnSpPr>
        <p:spPr bwMode="auto">
          <a:xfrm>
            <a:off x="5971674" y="1733560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3375851"/>
            <a:ext cx="1533525" cy="1162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05" y="4696539"/>
            <a:ext cx="1533525" cy="1162050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1" idx="3"/>
            <a:endCxn id="48" idx="1"/>
          </p:cNvCxnSpPr>
          <p:nvPr/>
        </p:nvCxnSpPr>
        <p:spPr bwMode="auto">
          <a:xfrm flipV="1">
            <a:off x="5962149" y="3956876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stCxn id="41" idx="3"/>
            <a:endCxn id="49" idx="1"/>
          </p:cNvCxnSpPr>
          <p:nvPr/>
        </p:nvCxnSpPr>
        <p:spPr bwMode="auto">
          <a:xfrm>
            <a:off x="5962149" y="4518851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087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Citra yang dilakukan wavelet sebanyak 10 buah, yaitu frame yang sedang diproses dan 9 citra sebelumnya secara berututan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i="1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didapat dari ekstraksi fitur sebanyak sepuluh buah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LATAR BELAKANG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/>
              <a:t>Sensor api biasa  yang sering digunakan lambat dalam mendeteksi api, menunggu partikel menyentuh </a:t>
            </a:r>
            <a:r>
              <a:rPr lang="en-US" smtClean="0"/>
              <a:t>sensor</a:t>
            </a:r>
          </a:p>
          <a:p>
            <a:pPr marL="0" lvl="0" indent="0" algn="just">
              <a:buNone/>
            </a:pPr>
            <a:endParaRPr lang="en-US" smtClean="0"/>
          </a:p>
          <a:p>
            <a:pPr lvl="0" algn="just"/>
            <a:r>
              <a:rPr lang="en-US" smtClean="0"/>
              <a:t>Sensor </a:t>
            </a:r>
            <a:r>
              <a:rPr lang="en-US"/>
              <a:t>biasa sulit untuk mendeteksi api diluar ruangan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Pemanfaatan kamera CCTV pada gedung-gedung, sehingga tidak perlu memasang alat pendeteksi api</a:t>
            </a:r>
          </a:p>
          <a:p>
            <a:pPr lvl="0" algn="just"/>
            <a:endParaRPr lang="en-US"/>
          </a:p>
          <a:p>
            <a:pPr lvl="0" algn="just"/>
            <a:endParaRPr lang="en-US"/>
          </a:p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CB452-6DAD-4FE5-A11D-81CF1CCD160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Nilai fitur dilakukan normalisasi menggunakan normalisasi min max.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/>
                  <a:t> max setiap frame</a:t>
                </a:r>
              </a:p>
              <a:p>
                <a:pPr algn="just"/>
                <a:endParaRPr lang="en-US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0F39-F37F-41EF-B453-76DC56AD819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30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Klasifikasi untuk melakukan verifikasi terhadap piksel api dari data fitur yang </a:t>
            </a:r>
            <a:r>
              <a:rPr lang="en-US" smtClean="0"/>
              <a:t>didapatkan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8A3F-4A8D-449B-9492-74536CF0DDB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31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Training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Vektor Fitur Testing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Training 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 Model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500" smtClean="0">
              <a:latin typeface="Trebuchet MS" panose="020B0603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>
                <a:latin typeface="Trebuchet MS" panose="020B0603020202020204" pitchFamily="34" charset="0"/>
              </a:rPr>
              <a:t>b</a:t>
            </a:r>
            <a:r>
              <a:rPr lang="en-US" sz="1500" smtClean="0">
                <a:latin typeface="Trebuchet MS" panose="020B0603020202020204" pitchFamily="34" charset="0"/>
              </a:rPr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9" idx="3"/>
            <a:endCxn id="2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18" idx="2"/>
            <a:endCxn id="2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1" idx="2"/>
            <a:endCxn id="25" idx="3"/>
          </p:cNvCxnSpPr>
          <p:nvPr/>
        </p:nvCxnSpPr>
        <p:spPr bwMode="auto">
          <a:xfrm rot="5400000">
            <a:off x="6154738" y="4548187"/>
            <a:ext cx="568325" cy="1752600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hlinkClick r:id="rId4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MENANDAI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Piksel-piksel yang lolos verifikasi akan ditandari sebagai piksel api.</a:t>
                </a:r>
              </a:p>
              <a:p>
                <a:r>
                  <a:rPr lang="en-US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BC5E-DD4C-4D71-85BF-A73B6225ACB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53" y="3019926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4CF40-4443-47C5-AAE7-3F1685A5448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33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MULAI</a:t>
            </a:r>
          </a:p>
        </p:txBody>
      </p:sp>
      <p:cxnSp>
        <p:nvCxnSpPr>
          <p:cNvPr id="9" name="Straight Arrow Connector 8"/>
          <p:cNvCxnSpPr>
            <a:stCxn id="7" idx="6"/>
            <a:endCxn id="10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6"/>
            <a:endCxn id="11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19" name="Straight Arrow Connector 18"/>
          <p:cNvCxnSpPr>
            <a:stCxn id="11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ounded Rectangle 19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Ekstraksi Fitur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1" name="Straight Arrow Connector 20"/>
          <p:cNvCxnSpPr>
            <a:stCxn id="10" idx="3"/>
            <a:endCxn id="20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endCxn id="20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888331" y="3447867"/>
            <a:ext cx="2878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latin typeface="Trebuchet MS" panose="020B0603020202020204" pitchFamily="34" charset="0"/>
              </a:rPr>
              <a:t>DATA MASUKAN</a:t>
            </a:r>
            <a:endParaRPr lang="en-US" sz="1500">
              <a:latin typeface="Trebuchet MS" panose="020B0603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SVM</a:t>
            </a:r>
            <a:endParaRPr kumimoji="0" 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cxnSp>
        <p:nvCxnSpPr>
          <p:cNvPr id="25" name="Straight Arrow Connector 24"/>
          <p:cNvCxnSpPr>
            <a:stCxn id="20" idx="2"/>
            <a:endCxn id="24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4" idx="1"/>
            <a:endCxn id="26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26" idx="1"/>
            <a:endCxn id="17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679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71F5-AD90-4D9D-AB5C-BBC17737F57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34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2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UJI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726D-A17F-4F74-B278-1E7FF6883766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2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737" y="5390147"/>
            <a:ext cx="7916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38 Video Kejadian</a:t>
            </a:r>
          </a:p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34 Video Api</a:t>
            </a:r>
          </a:p>
          <a:p>
            <a:pPr algn="ctr"/>
            <a:r>
              <a:rPr lang="en-US" sz="2000" smtClean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33 Video Bukan Api</a:t>
            </a:r>
            <a:endParaRPr lang="en-US" sz="200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0" y="3592240"/>
            <a:ext cx="2299380" cy="18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TRAINING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520 Data Fitur Api, 6 Video Api</a:t>
            </a:r>
          </a:p>
          <a:p>
            <a:pPr marL="0" indent="0">
              <a:buNone/>
            </a:pPr>
            <a:r>
              <a:rPr lang="en-US" smtClean="0"/>
              <a:t> </a:t>
            </a:r>
          </a:p>
          <a:p>
            <a:r>
              <a:rPr lang="en-US" smtClean="0"/>
              <a:t>932 Data Fitur Bukan Api, 4 Video Bukan Api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KEBENARAN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True Positif</a:t>
            </a:r>
          </a:p>
          <a:p>
            <a:endParaRPr lang="en-US"/>
          </a:p>
          <a:p>
            <a:r>
              <a:rPr lang="en-US" smtClean="0"/>
              <a:t>False Positif</a:t>
            </a:r>
          </a:p>
          <a:p>
            <a:endParaRPr lang="en-US"/>
          </a:p>
          <a:p>
            <a:r>
              <a:rPr lang="en-US" smtClean="0"/>
              <a:t>Missing Rate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i="1"/>
                  <a:t>Threshold </a:t>
                </a:r>
                <a:r>
                  <a:rPr lang="en-US"/>
                  <a:t>warna piksel api</a:t>
                </a:r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-7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-8</a:t>
                </a:r>
                <a:endParaRPr lang="en-US"/>
              </a:p>
              <a:p>
                <a:pPr lvl="1"/>
                <a:r>
                  <a:rPr lang="en-US"/>
                  <a:t>5 x 10</a:t>
                </a:r>
                <a:r>
                  <a:rPr lang="en-US" baseline="30000"/>
                  <a:t>-9</a:t>
                </a:r>
                <a:endParaRPr lang="en-US"/>
              </a:p>
              <a:p>
                <a:pPr lvl="1"/>
                <a:r>
                  <a:rPr lang="en-US"/>
                  <a:t>10</a:t>
                </a:r>
                <a:r>
                  <a:rPr lang="en-US" baseline="3000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E35F-E06C-487E-95FF-07F932484B2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9E3D-8CBE-4A10-9831-191AD4BE5388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43495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22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RUMUSAN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Bagaimana melakukan deteksi gerak setiap frame ? </a:t>
            </a:r>
          </a:p>
          <a:p>
            <a:pPr lvl="0"/>
            <a:endParaRPr lang="en-US"/>
          </a:p>
          <a:p>
            <a:pPr lvl="0"/>
            <a:r>
              <a:rPr lang="en-US"/>
              <a:t>Bagaimana melakukan deteksi warna api setiap piksel ?</a:t>
            </a:r>
          </a:p>
          <a:p>
            <a:pPr lvl="0"/>
            <a:endParaRPr lang="en-US"/>
          </a:p>
          <a:p>
            <a:pPr lvl="0"/>
            <a:r>
              <a:rPr lang="en-US"/>
              <a:t>Bagaimana menghilangkan noise setiap region ?</a:t>
            </a:r>
          </a:p>
          <a:p>
            <a:pPr lvl="0"/>
            <a:endParaRPr lang="en-US"/>
          </a:p>
          <a:p>
            <a:pPr lvl="0"/>
            <a:r>
              <a:rPr lang="en-US"/>
              <a:t>Bagaimana meakukan verifikasi piksel api 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1ED4-A030-45F2-98F9-9F8AB68E43F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A318-7F26-4D9B-A6D1-D7666D54663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89653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13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4618-5DC2-4D32-A8FF-5A7B172CE662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05761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3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DD114-101C-458B-9045-9DD35B9A647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444222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35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i="1"/>
              <a:t>threshold = </a:t>
            </a:r>
            <a:r>
              <a:rPr lang="en-US"/>
              <a:t>5 x 10</a:t>
            </a:r>
            <a:r>
              <a:rPr lang="en-US" baseline="30000"/>
              <a:t>-9</a:t>
            </a:r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D4B8-15D7-4FCB-AFDF-9C1B4D80F6D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78223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/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D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7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pada </a:t>
                </a:r>
                <a:r>
                  <a:rPr lang="en-US" smtClean="0"/>
                  <a:t>klasifikasi</a:t>
                </a:r>
              </a:p>
              <a:p>
                <a:pPr lvl="1"/>
                <a:r>
                  <a:rPr lang="en-US"/>
                  <a:t>1</a:t>
                </a:r>
              </a:p>
              <a:p>
                <a:pPr lvl="1"/>
                <a:r>
                  <a:rPr lang="en-US"/>
                  <a:t>3.5</a:t>
                </a:r>
              </a:p>
              <a:p>
                <a:pPr lvl="1"/>
                <a:r>
                  <a:rPr lang="en-US"/>
                  <a:t>5</a:t>
                </a:r>
              </a:p>
              <a:p>
                <a:pPr lvl="1"/>
                <a:r>
                  <a:rPr lang="en-US" smtClean="0"/>
                  <a:t>7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:r>
                  <a:rPr lang="en-US"/>
                  <a:t>Kernel = RBF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A7FD-0225-46E3-9A4D-F753CE0E20A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2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4BF4-BCDE-41BB-A44E-744E5473EE5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37228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42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3EC4-A59C-4FCB-982F-0C78AC25C63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74154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7521-6B70-4F5A-BDEF-2E658FF81ED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033056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21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8FDC-2DE5-4961-8790-0E60FE7EA6E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539861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08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8208-8022-49BC-BFEC-1B441401507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0" y="2356011"/>
            <a:ext cx="7340220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Implementasi dilakukan dengan bahasa pemrograman </a:t>
            </a:r>
            <a:r>
              <a:rPr lang="en-US" smtClean="0"/>
              <a:t>Python</a:t>
            </a:r>
            <a:endParaRPr lang="en-US"/>
          </a:p>
          <a:p>
            <a:pPr lvl="0" algn="just"/>
            <a:endParaRPr lang="en-US"/>
          </a:p>
          <a:p>
            <a:pPr lvl="0" algn="just"/>
            <a:r>
              <a:rPr lang="en-US"/>
              <a:t>Jumlah piksel objek api yang dideteksi lebih besar dari 1% dari luas piksel frame</a:t>
            </a:r>
          </a:p>
          <a:p>
            <a:pPr lvl="0" algn="just"/>
            <a:endParaRPr lang="en-US" i="1"/>
          </a:p>
          <a:p>
            <a:pPr lvl="0" algn="just"/>
            <a:r>
              <a:rPr lang="en-US"/>
              <a:t>Data yang digunakan adalah data video dengan panjang video 6-16 detik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Data video memiliki ukuran 240 x 320 piksel dengan </a:t>
            </a:r>
            <a:r>
              <a:rPr lang="en-US" i="1"/>
              <a:t>channel</a:t>
            </a:r>
            <a:r>
              <a:rPr lang="en-US"/>
              <a:t> R,G,B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17E2-BA05-4226-940D-3A4875141519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Kernel pada klasifikasi</a:t>
                </a:r>
              </a:p>
              <a:p>
                <a:pPr lvl="1"/>
                <a:r>
                  <a:rPr lang="en-US" i="1"/>
                  <a:t>Polynomial 2</a:t>
                </a:r>
              </a:p>
              <a:p>
                <a:pPr lvl="1"/>
                <a:r>
                  <a:rPr lang="en-US" i="1"/>
                  <a:t>Polynomial 3</a:t>
                </a:r>
              </a:p>
              <a:p>
                <a:pPr lvl="1"/>
                <a:r>
                  <a:rPr lang="en-US" smtClean="0"/>
                  <a:t>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346845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02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82102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688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15877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978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3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Kernel yang digunakan adalah </a:t>
            </a:r>
            <a:r>
              <a:rPr lang="en-US" smtClean="0"/>
              <a:t>RBF</a:t>
            </a:r>
          </a:p>
          <a:p>
            <a:pPr marL="228600" lvl="1">
              <a:spcBef>
                <a:spcPts val="1000"/>
              </a:spcBef>
            </a:pPr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Region </a:t>
                </a:r>
                <a:endParaRPr lang="en-US"/>
              </a:p>
              <a:p>
                <a:pPr lvl="1"/>
                <a:r>
                  <a:rPr lang="en-US" smtClean="0"/>
                  <a:t>1%</a:t>
                </a:r>
              </a:p>
              <a:p>
                <a:pPr lvl="1"/>
                <a:r>
                  <a:rPr lang="en-US" smtClean="0"/>
                  <a:t>5%</a:t>
                </a:r>
              </a:p>
              <a:p>
                <a:pPr lvl="1"/>
                <a:r>
                  <a:rPr lang="en-US" smtClean="0"/>
                  <a:t>10%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50210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090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928629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992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4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87170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141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4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Konstanta </a:t>
            </a:r>
            <a:r>
              <a:rPr lang="en-US"/>
              <a:t>yang digunakan </a:t>
            </a:r>
            <a:r>
              <a:rPr lang="en-US" smtClean="0"/>
              <a:t>sebesar 1%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0" y="2554148"/>
            <a:ext cx="7340220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BATASAN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Warna api yang didefinisikan adalah </a:t>
            </a:r>
            <a:r>
              <a:rPr lang="en-US" i="1"/>
              <a:t>range </a:t>
            </a:r>
            <a:r>
              <a:rPr lang="en-US"/>
              <a:t>warna kuning hingga merah</a:t>
            </a:r>
          </a:p>
          <a:p>
            <a:pPr lvl="0" algn="just"/>
            <a:endParaRPr lang="en-US"/>
          </a:p>
          <a:p>
            <a:pPr lvl="0" algn="just"/>
            <a:r>
              <a:rPr lang="en-US"/>
              <a:t>Pergerakan dari kamera tidak terlalu besar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Pantulan objek api termasuk kedalam objek api</a:t>
            </a:r>
          </a:p>
          <a:p>
            <a:endParaRPr lang="en-US" smtClean="0"/>
          </a:p>
          <a:p>
            <a:r>
              <a:rPr lang="en-US" smtClean="0"/>
              <a:t>Data video berasal dari KMU </a:t>
            </a:r>
            <a:r>
              <a:rPr lang="en-US" i="1"/>
              <a:t>Fire &amp; Smoke Database</a:t>
            </a:r>
            <a:r>
              <a:rPr lang="en-US"/>
              <a:t>, video </a:t>
            </a:r>
            <a:r>
              <a:rPr lang="en-US" i="1"/>
              <a:t>open source</a:t>
            </a:r>
            <a:r>
              <a:rPr lang="en-US"/>
              <a:t>, MIVIA </a:t>
            </a:r>
            <a:r>
              <a:rPr lang="en-US" i="1"/>
              <a:t>fire dataset</a:t>
            </a:r>
            <a:r>
              <a:rPr lang="en-US"/>
              <a:t>,  dan video rekaman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7FFBA-2565-4CAA-92BC-7B508AA0700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Variasi </a:t>
                </a:r>
                <a:r>
                  <a:rPr lang="en-US" smtClean="0"/>
                  <a:t>Konstanta </a:t>
                </a:r>
                <a:r>
                  <a:rPr lang="en-US" i="1" smtClean="0"/>
                  <a:t>size frame</a:t>
                </a:r>
              </a:p>
              <a:p>
                <a:pPr lvl="1"/>
                <a:r>
                  <a:rPr lang="en-US" smtClean="0"/>
                  <a:t>240 x 320</a:t>
                </a:r>
              </a:p>
              <a:p>
                <a:pPr lvl="1"/>
                <a:r>
                  <a:rPr lang="en-US" smtClean="0"/>
                  <a:t>120 x 160</a:t>
                </a:r>
              </a:p>
              <a:p>
                <a:pPr lvl="1"/>
                <a:r>
                  <a:rPr lang="en-US" smtClean="0"/>
                  <a:t>60 x 80</a:t>
                </a:r>
                <a:endParaRPr lang="en-US"/>
              </a:p>
              <a:p>
                <a:r>
                  <a:rPr lang="en-US" smtClean="0"/>
                  <a:t>Kernel = RBF</a:t>
                </a:r>
              </a:p>
              <a:p>
                <a:r>
                  <a:rPr lang="en-US" i="1"/>
                  <a:t>Threshold </a:t>
                </a:r>
                <a:r>
                  <a:rPr lang="en-US"/>
                  <a:t>=  5 x </a:t>
                </a:r>
                <a:r>
                  <a:rPr lang="en-US" smtClean="0"/>
                  <a:t>10</a:t>
                </a:r>
                <a:r>
                  <a:rPr lang="en-US" baseline="30000" smtClean="0"/>
                  <a:t>-9</a:t>
                </a:r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/>
                  <a:t> = </a:t>
                </a:r>
                <a:r>
                  <a:rPr lang="en-US" smtClean="0"/>
                  <a:t>5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D251-1C85-4766-9149-C8FEE184291D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1544-6E22-4451-AEA5-48363B1B8B8B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/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731544"/>
              </p:ext>
            </p:extLst>
          </p:nvPr>
        </p:nvGraphicFramePr>
        <p:xfrm>
          <a:off x="838200" y="17526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32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3E06-62D6-4D79-A77D-214DBBFEFB2F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0482196"/>
              </p:ext>
            </p:extLst>
          </p:nvPr>
        </p:nvGraphicFramePr>
        <p:xfrm>
          <a:off x="838200" y="17526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68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31FB5-23D3-41B6-8E7C-20B82201A0C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353294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950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5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Akurasi terbaik yang didapatkan ketika </a:t>
            </a:r>
            <a:r>
              <a:rPr lang="en-US" smtClean="0"/>
              <a:t>Size Frame </a:t>
            </a:r>
            <a:r>
              <a:rPr lang="en-US"/>
              <a:t>yang digunakan adalah </a:t>
            </a:r>
            <a:r>
              <a:rPr lang="en-US" smtClean="0"/>
              <a:t>120 x 160</a:t>
            </a:r>
          </a:p>
          <a:p>
            <a:pPr marL="228600" lvl="1">
              <a:spcBef>
                <a:spcPts val="1000"/>
              </a:spcBef>
            </a:pPr>
            <a:endParaRPr lang="en-US" smtClean="0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6A1C-D0F9-4E19-B91F-DFD4318428E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01055"/>
              </p:ext>
            </p:extLst>
          </p:nvPr>
        </p:nvGraphicFramePr>
        <p:xfrm>
          <a:off x="1066800" y="2590800"/>
          <a:ext cx="7315200" cy="207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900043"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Size Frame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Execution</a:t>
                      </a:r>
                      <a:r>
                        <a:rPr lang="en-US" b="0" i="0" baseline="0" smtClean="0">
                          <a:solidFill>
                            <a:srgbClr val="000000"/>
                          </a:solidFill>
                        </a:rPr>
                        <a:t> Time (s)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240 x 320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91.96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7.25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67.38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 x 160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 x 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90.67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8997-93BA-45F8-B7E4-E5AAD5A3F50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Reduksi</a:t>
            </a:r>
            <a:r>
              <a:rPr lang="en-US" i="1"/>
              <a:t> size frame</a:t>
            </a:r>
            <a:r>
              <a:rPr lang="en-US"/>
              <a:t> mempercepat proses deteksi.</a:t>
            </a:r>
          </a:p>
          <a:p>
            <a:pPr marL="0" indent="0" algn="just">
              <a:buNone/>
            </a:pPr>
            <a:endParaRPr lang="en-US"/>
          </a:p>
          <a:p>
            <a:pPr algn="just"/>
            <a:r>
              <a:rPr lang="en-US" smtClean="0"/>
              <a:t>Metode </a:t>
            </a:r>
            <a:r>
              <a:rPr lang="en-US"/>
              <a:t>deteksi api menggunakan gaussian mixture model mendeteksi piksel-piksel yang bergerak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algn="just"/>
            <a:r>
              <a:rPr lang="en-US"/>
              <a:t>Deteksi warna menyaring piksel-piksel yang tidak masuk kedalam range warna api dapat menyaring piksel-piksel yang tidak termasuk piksel api dengan baik</a:t>
            </a:r>
            <a:r>
              <a:rPr lang="en-US" smtClean="0"/>
              <a:t>.</a:t>
            </a:r>
          </a:p>
          <a:p>
            <a:pPr algn="just"/>
            <a:endParaRPr lang="en-US" smtClean="0"/>
          </a:p>
          <a:p>
            <a:pPr marL="228600" lvl="1" algn="just">
              <a:spcBef>
                <a:spcPts val="1000"/>
              </a:spcBef>
            </a:pPr>
            <a:r>
              <a:rPr lang="en-US"/>
              <a:t>Metode perhitungan luasan region dapat menghilangkan noise </a:t>
            </a:r>
            <a:r>
              <a:rPr lang="en-US" smtClean="0"/>
              <a:t>dengan baik.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1208-A558-4E3D-90A6-1D1FA8E7A95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Penggunaan kernel pada klasifikasi mempengaruhi hasil dari verifikasi piksel.</a:t>
            </a:r>
            <a:endParaRPr lang="en-US" smtClean="0"/>
          </a:p>
          <a:p>
            <a:pPr algn="just"/>
            <a:endParaRPr lang="en-US" smtClean="0"/>
          </a:p>
          <a:p>
            <a:pPr algn="just"/>
            <a:r>
              <a:rPr lang="en-US"/>
              <a:t>Hasil terbaik pada uji coba adalah menggunakan nilai threshold = 5 x 10-9 dan nilai C = 7. Menghasilkan nilai true positif sebesar 95.96, false positif sebesar 0.48 dan missing rate sebesar 3.56</a:t>
            </a:r>
            <a:r>
              <a:rPr lang="en-US" smtClean="0"/>
              <a:t>.</a:t>
            </a:r>
            <a:endParaRPr lang="en-US"/>
          </a:p>
          <a:p>
            <a:pPr algn="just"/>
            <a:endParaRPr lang="en-US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algn="just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2B65-8CE2-43D5-85A1-4C6F9AF7D85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/>
              <a:t>Analisa fitur pada pross verifikasi perlu dilakukan analisa lebih lanjut.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3EA2-FEB3-484C-A14A-8E85A9AD22C8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2615034"/>
            <a:ext cx="7886700" cy="1325563"/>
          </a:xfrm>
        </p:spPr>
        <p:txBody>
          <a:bodyPr/>
          <a:lstStyle/>
          <a:p>
            <a:pPr algn="ctr"/>
            <a:r>
              <a:rPr lang="en-US" smtClean="0"/>
              <a:t>TERIMA KASIH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TUJUAN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Merancang dan membangun perangkat lunak deteksi api menggunakan data video secara </a:t>
            </a:r>
            <a:r>
              <a:rPr lang="en-US" i="1"/>
              <a:t>real time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BE540-FAE3-427A-9E1B-AB0C5CB2454C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2" y="2905628"/>
            <a:ext cx="2953752" cy="29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65" y="2453439"/>
            <a:ext cx="3385135" cy="2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REDUKSI SIZE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Mempercepat proses deteksi api</a:t>
                </a:r>
              </a:p>
              <a:p>
                <a:r>
                  <a:rPr lang="en-US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mtClean="0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ED72-7030-452B-A9B1-050FF5B0362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70</a:t>
            </a:fld>
            <a:endParaRPr lang="en-US"/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623525"/>
              </p:ext>
            </p:extLst>
          </p:nvPr>
        </p:nvGraphicFramePr>
        <p:xfrm>
          <a:off x="1187110" y="2787313"/>
          <a:ext cx="4660236" cy="3252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06"/>
                <a:gridCol w="776706"/>
                <a:gridCol w="776706"/>
                <a:gridCol w="776706"/>
                <a:gridCol w="776706"/>
                <a:gridCol w="776706"/>
              </a:tblGrid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9903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1/256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5659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−µ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:endParaRPr lang="en-US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:pPr marL="457200" lvl="1" indent="0" algn="ctr">
                  <a:buNone/>
                </a:pPr>
                <a:endParaRPr lang="en-US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𝑏𝑢𝑘𝑎𝑛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𝑝𝑖𝑘𝑠𝑒𝑙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𝑎𝑝𝑖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𝑆𝑒𝑙𝑎𝑖𝑛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𝐼𝑡𝑢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57F8-F998-4F3D-B39C-9EDAEA4DC1B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1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01679-5413-4E26-B3AE-90E92A137804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72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r="-4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r="-7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71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69AA-D1B8-4EE7-B19C-5386CF0843F3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68" y="1560539"/>
            <a:ext cx="1590695" cy="3075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  <p:sp>
        <p:nvSpPr>
          <p:cNvPr id="12" name="Oval 11">
            <a:hlinkClick r:id="rId7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/>
                  <a:t>Menggunakan </a:t>
                </a:r>
                <a:r>
                  <a:rPr lang="en-US" i="1"/>
                  <a:t>Gaussian Mixture Model</a:t>
                </a:r>
                <a:endParaRPr lang="en-US"/>
              </a:p>
              <a:p>
                <a:pPr algn="just"/>
                <a:r>
                  <a:rPr lang="en-US"/>
                  <a:t>Setiap piksel mempunyai K model ( jumlah K berkisar antara 3-5 )</a:t>
                </a:r>
              </a:p>
              <a:p>
                <a:pPr algn="just"/>
                <a:r>
                  <a:rPr lang="en-US"/>
                  <a:t>Setiap pikel mempunyai K 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adalah rata-rata/</a:t>
                </a:r>
                <a:r>
                  <a:rPr lang="en-US" i="1"/>
                  <a:t>mean</a:t>
                </a:r>
                <a:endParaRPr lang="en-US"/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adalah standar deviasi</a:t>
                </a:r>
              </a:p>
              <a:p>
                <a:pPr algn="just"/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82B5-82D6-4641-95D4-7C8D49BD67F5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Setiap piksel akan dibandingkan nilai piksel dengan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 i="1"/>
                  <a:t>Background model </a:t>
                </a:r>
                <a:r>
                  <a:rPr lang="en-US"/>
                  <a:t>didapatkan menggunakan persamaan berikut :</a:t>
                </a:r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FA68-59A0-4A1C-9436-5F569AF8410E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6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Background model yang cocok ( </a:t>
                </a:r>
                <a:r>
                  <a:rPr lang="en-US">
                    <a:solidFill>
                      <a:schemeClr val="accent1">
                        <a:lumMod val="75000"/>
                      </a:schemeClr>
                    </a:solidFill>
                  </a:rPr>
                  <a:t>match</a:t>
                </a:r>
                <a:r>
                  <a:rPr lang="en-US"/>
                  <a:t> ) jika :</a:t>
                </a:r>
              </a:p>
              <a:p>
                <a:pPr marL="742950" lvl="2" indent="-342900">
                  <a:buSzPct val="110000"/>
                  <a:buFont typeface="Wingdings" panose="05000000000000000000" pitchFamily="2" charset="2"/>
                  <a:buChar char="§"/>
                </a:pPr>
                <a:r>
                  <a:rPr lang="en-US"/>
                  <a:t>Nilai piksel 2.5 kali lebih besar dari probabilitas </a:t>
                </a:r>
                <a:r>
                  <a:rPr lang="en-US" i="1"/>
                  <a:t>background model</a:t>
                </a:r>
                <a:endParaRPr lang="en-US"/>
              </a:p>
              <a:p>
                <a:r>
                  <a:rPr lang="en-US"/>
                  <a:t>Jika match, maka nilai </a:t>
                </a:r>
                <a:r>
                  <a:rPr lang="en-US" i="1"/>
                  <a:t>background model</a:t>
                </a:r>
                <a:r>
                  <a:rPr lang="en-US"/>
                  <a:t> di update dengan persamaan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1,  &amp;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𝑎𝑑𝑎𝑙𝑎h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𝑘𝑜𝑚𝑝𝑜𝑛𝑒𝑛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𝑔𝑎𝑢𝑠𝑠𝑖𝑎𝑛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𝑦𝑎𝑛𝑔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𝑝𝑒𝑟𝑡𝑎𝑚𝑎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𝑘𝑎𝑙𝑖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0,  &amp;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𝑠𝑒𝑙𝑎𝑖𝑛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𝑖𝑡𝑢</m:t>
                            </m:r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541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77</a:t>
            </a:fld>
            <a:endParaRPr lang="en-US"/>
          </a:p>
        </p:txBody>
      </p:sp>
      <p:sp>
        <p:nvSpPr>
          <p:cNvPr id="7" name="Isosceles Triangle 18"/>
          <p:cNvSpPr/>
          <p:nvPr/>
        </p:nvSpPr>
        <p:spPr bwMode="auto">
          <a:xfrm>
            <a:off x="1552074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Isosceles Triangle 18"/>
          <p:cNvSpPr/>
          <p:nvPr/>
        </p:nvSpPr>
        <p:spPr bwMode="auto">
          <a:xfrm>
            <a:off x="2532356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Isosceles Triangle 18"/>
          <p:cNvSpPr/>
          <p:nvPr/>
        </p:nvSpPr>
        <p:spPr bwMode="auto">
          <a:xfrm>
            <a:off x="4620315" y="3565358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356" y="3108158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97" y="3108158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56" y="3108158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 bwMode="auto">
          <a:xfrm>
            <a:off x="1520127" y="3108158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1520128" y="5241758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523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smtClean="0"/>
                  <a:t>Misal pada piksel koordinat 0,0  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sz="2000" b="0" smtClean="0"/>
              </a:p>
              <a:p>
                <a:pPr algn="just"/>
                <a:r>
                  <a:rPr lang="en-US" sz="2000" smtClean="0"/>
                  <a:t> </a:t>
                </a:r>
              </a:p>
              <a:p>
                <a:pPr algn="just"/>
                <a:r>
                  <a:rPr lang="en-US" sz="2000" smtClean="0"/>
                  <a:t>Dilakukan sorting terhadap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.</a:t>
                </a:r>
              </a:p>
              <a:p>
                <a:pPr algn="just"/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00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=120,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=15,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125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8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𝑎𝑟𝑔𝑚𝑖𝑛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/>
              </a:p>
              <a:p>
                <a:pPr lvl="1"/>
                <a:endParaRPr lang="en-US" sz="2000" i="1"/>
              </a:p>
              <a:p>
                <a:pPr lvl="1"/>
                <a:r>
                  <a:rPr lang="en-US" sz="2000"/>
                  <a:t>Pengecekan terhadap distribusi B</a:t>
                </a:r>
              </a:p>
              <a:p>
                <a:pPr lvl="1"/>
                <a:endParaRPr lang="en-US" sz="200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(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𝑡𝑖𝑑𝑎𝑘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i="1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=2,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100−190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i="1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5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DEDA-DDFB-4163-95B1-D2B0B861F5DA}" type="datetime3">
              <a:rPr lang="en-US" smtClean="0"/>
              <a:t>11 January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0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15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en-US" sz="2000"/>
                  <a:t>Update komponen distribusi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/>
              </a:p>
              <a:p>
                <a:pPr lvl="1" algn="just"/>
                <a:r>
                  <a:rPr lang="en-US" sz="2000"/>
                  <a:t>Piksel indeks 0,0 dianggap sebagai piksel bergerak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t="-3614" r="-1250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55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62AF-77CD-4228-97C4-881BA02A6600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Tiap piksel mempunyai threshold yang berbeda-beda</a:t>
            </a:r>
          </a:p>
          <a:p>
            <a:r>
              <a:rPr lang="en-US" sz="2000" smtClean="0"/>
              <a:t>Threshold beradaptasi dengan waktu</a:t>
            </a:r>
          </a:p>
          <a:p>
            <a:r>
              <a:rPr lang="en-US" sz="2000" smtClean="0"/>
              <a:t>Sebuah objek dapat menjadi bagian dari background tanpa merusak background model yang ada</a:t>
            </a:r>
          </a:p>
          <a:p>
            <a:pPr lvl="1"/>
            <a:endParaRPr lang="en-US" smtClean="0"/>
          </a:p>
        </p:txBody>
      </p:sp>
      <p:sp>
        <p:nvSpPr>
          <p:cNvPr id="10" name="Oval 9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82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7" y="1627311"/>
            <a:ext cx="3682303" cy="370668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486406"/>
              </p:ext>
            </p:extLst>
          </p:nvPr>
        </p:nvGraphicFramePr>
        <p:xfrm>
          <a:off x="4831883" y="2092131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9800" y="2204645"/>
            <a:ext cx="154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Awal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1883" y="3229334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3179" y="3044668"/>
            <a:ext cx="29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Arah Pertumbuhan Piksel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40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3230"/>
              </p:ext>
            </p:extLst>
          </p:nvPr>
        </p:nvGraphicFramePr>
        <p:xfrm>
          <a:off x="762000" y="16764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0692"/>
              </p:ext>
            </p:extLst>
          </p:nvPr>
        </p:nvGraphicFramePr>
        <p:xfrm>
          <a:off x="4839905" y="1961763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91200" y="1905000"/>
            <a:ext cx="291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yang sedang Diamati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1" y="2745023"/>
            <a:ext cx="2915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Daerah Region Growing Setelah Beberapa Iterasi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543834"/>
              </p:ext>
            </p:extLst>
          </p:nvPr>
        </p:nvGraphicFramePr>
        <p:xfrm>
          <a:off x="4839905" y="2956560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3" name="Oval 12">
            <a:hlinkClick r:id="rId2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987903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16345"/>
              </p:ext>
            </p:extLst>
          </p:nvPr>
        </p:nvGraphicFramePr>
        <p:xfrm>
          <a:off x="628650" y="145264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4613-1A3E-4CF3-AF17-1F39D2AB75E1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85</a:t>
            </a:fld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86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melakukan klasifikasi dengan cara membuat </a:t>
            </a:r>
            <a:r>
              <a:rPr lang="en-US" sz="2000" i="1" smtClean="0"/>
              <a:t>hyperplane</a:t>
            </a:r>
            <a:r>
              <a:rPr lang="en-US" sz="2000" smtClean="0"/>
              <a:t>. </a:t>
            </a:r>
          </a:p>
          <a:p>
            <a:pPr algn="just"/>
            <a:endParaRPr lang="en-US" sz="2000"/>
          </a:p>
          <a:p>
            <a:pPr algn="just"/>
            <a:r>
              <a:rPr lang="en-US" sz="2000" i="1" smtClean="0"/>
              <a:t>Hyperplane</a:t>
            </a:r>
            <a:r>
              <a:rPr lang="en-US" sz="2000" smtClean="0"/>
              <a:t> adalah garis yang memisahkan dua kelas ( +1 dan -1 )</a:t>
            </a:r>
          </a:p>
          <a:p>
            <a:pPr algn="just"/>
            <a:endParaRPr lang="en-US" sz="2000" i="1"/>
          </a:p>
          <a:p>
            <a:pPr algn="just"/>
            <a:endParaRPr lang="en-US" sz="2000" i="1" smtClean="0"/>
          </a:p>
          <a:p>
            <a:pPr algn="just"/>
            <a:endParaRPr lang="en-US" smtClean="0"/>
          </a:p>
          <a:p>
            <a:pPr algn="just"/>
            <a:endParaRPr lang="en-US"/>
          </a:p>
          <a:p>
            <a:pPr marL="0" indent="0" algn="just">
              <a:buNone/>
            </a:pPr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327660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18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</p:spPr>
            <p:txBody>
              <a:bodyPr/>
              <a:lstStyle/>
              <a:p>
                <a:pPr algn="just"/>
                <a:r>
                  <a:rPr lang="en-US" sz="2000" smtClean="0"/>
                  <a:t>Mencari </a:t>
                </a:r>
                <a:r>
                  <a:rPr lang="en-US" sz="2000" i="1" smtClean="0"/>
                  <a:t>hyperplane</a:t>
                </a:r>
                <a:r>
                  <a:rPr lang="en-US" sz="2000" smtClean="0"/>
                  <a:t> yang optimal dilakukan dengan persamaan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/>
              </a:p>
              <a:p>
                <a:pPr algn="just"/>
                <a:r>
                  <a:rPr lang="en-US" sz="2000" smtClean="0"/>
                  <a:t>Mengubah bentuk diatas kedalam </a:t>
                </a:r>
                <a:r>
                  <a:rPr lang="en-US" sz="2000" i="1" smtClean="0"/>
                  <a:t>dual space</a:t>
                </a:r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≥0 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smtClean="0"/>
              </a:p>
              <a:p>
                <a:pPr algn="just"/>
                <a:r>
                  <a:rPr lang="en-US" smtClean="0"/>
                  <a:t>Persamaan </a:t>
                </a:r>
                <a:r>
                  <a:rPr lang="en-US" i="1" smtClean="0"/>
                  <a:t>Hyperplane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 algn="just">
                  <a:buNone/>
                </a:pPr>
                <a:endParaRPr lang="en-US" sz="2000" smtClean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7924800" cy="4419600"/>
              </a:xfrm>
              <a:blipFill rotWithShape="0">
                <a:blip r:embed="rId2"/>
                <a:stretch>
                  <a:fillRect l="-692" t="-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904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pPr algn="just"/>
            <a:r>
              <a:rPr lang="en-US" sz="2000" smtClean="0"/>
              <a:t>SVM pada dasarnya adalah sebuah model klasifikasi linear, namun bisa digunakan untuk melakukan klasifikasi non-linear menggunakan </a:t>
            </a:r>
            <a:r>
              <a:rPr lang="en-US" sz="2000" i="1" smtClean="0"/>
              <a:t>kernel trick</a:t>
            </a:r>
            <a:r>
              <a:rPr lang="en-US" sz="2000" smtClean="0"/>
              <a:t>.</a:t>
            </a:r>
          </a:p>
          <a:p>
            <a:pPr algn="just"/>
            <a:r>
              <a:rPr lang="en-US" sz="2000" i="1" smtClean="0"/>
              <a:t>Kernel trick</a:t>
            </a:r>
            <a:r>
              <a:rPr lang="en-US" sz="2000" smtClean="0"/>
              <a:t> dilakukan dengan cara melakukan transformasi ruang data asli menjadi ruang data dengan dimensi lebih tinggi</a:t>
            </a:r>
            <a:endParaRPr lang="en-US" sz="2000" i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45720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9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(−</m:t>
                                    </m:r>
                                    <m:sSup>
                                      <m:sSupPr>
                                        <m:ctrlP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𝛾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9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9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9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𝛾</m:t>
                                    </m:r>
                                    <m:d>
                                      <m:dPr>
                                        <m:begChr m:val="〈"/>
                                        <m:endChr m:val="〉"/>
                                        <m:ctrlP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656276"/>
                  </p:ext>
                </p:extLst>
              </p:nvPr>
            </p:nvGraphicFramePr>
            <p:xfrm>
              <a:off x="1227221" y="3938337"/>
              <a:ext cx="6773778" cy="1620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6889"/>
                    <a:gridCol w="3386889"/>
                  </a:tblGrid>
                  <a:tr h="3790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851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69792" r="-360" b="-114583"/>
                          </a:stretch>
                        </a:blipFill>
                      </a:tcPr>
                    </a:tc>
                  </a:tr>
                  <a:tr h="656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80" t="-150926" r="-360" b="-18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Oval 10">
            <a:hlinkClick r:id="rId3" action="ppaction://hlinksldjump"/>
          </p:cNvPr>
          <p:cNvSpPr/>
          <p:nvPr/>
        </p:nvSpPr>
        <p:spPr>
          <a:xfrm>
            <a:off x="7122694" y="5546558"/>
            <a:ext cx="721894" cy="649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640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Generalisasi</a:t>
            </a:r>
          </a:p>
          <a:p>
            <a:pPr lvl="1"/>
            <a:r>
              <a:rPr lang="en-US" smtClean="0"/>
              <a:t>Mengklasifikasikan suatu pattern yang tidak masuk kedalam data pembelajaran</a:t>
            </a:r>
          </a:p>
          <a:p>
            <a:pPr lvl="1"/>
            <a:r>
              <a:rPr lang="en-US" smtClean="0"/>
              <a:t>Meminimalkan error dari training dan dimensi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6918-D9C7-4319-8952-A53EBFBFAB9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ALIR PROSES UTAMA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EF67-46AD-4812-915E-B384240DDA57}" type="datetime3">
              <a:rPr lang="en-US" smtClean="0"/>
              <a:t>11 January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TUGAS AKHIR – KI141502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854CF-9D4B-4816-9E54-74AD4D838B94}" type="slidenum">
              <a:rPr lang="en-US" smtClean="0"/>
              <a:t>9</a:t>
            </a:fld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smtClean="0">
                <a:latin typeface="Trebuchet MS" panose="020B0603020202020204" pitchFamily="34" charset="0"/>
              </a:rPr>
              <a:t>MULAI</a:t>
            </a:r>
            <a:endParaRPr kumimoji="0" lang="en-US" sz="1500" b="0" i="0" u="none" strike="noStrike" cap="none" normalizeH="0" baseline="0" smtClean="0">
              <a:ln>
                <a:noFill/>
              </a:ln>
              <a:effectLst/>
              <a:latin typeface="Trebuchet MS" panose="020B060302020202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cxnSp>
        <p:nvCxnSpPr>
          <p:cNvPr id="36" name="Straight Arrow Connector 35"/>
          <p:cNvCxnSpPr>
            <a:stCxn id="34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ounded Rectangle 36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PRE –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PROCESSING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ounded Rectangle 38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VERIFIKASI</a:t>
            </a:r>
          </a:p>
        </p:txBody>
      </p:sp>
      <p:cxnSp>
        <p:nvCxnSpPr>
          <p:cNvPr id="40" name="Straight Arrow Connector 39"/>
          <p:cNvCxnSpPr>
            <a:endCxn id="39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Diamond 40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API ?</a:t>
            </a: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ounded Rectangle 42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MENANDAI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REGION</a:t>
            </a:r>
          </a:p>
        </p:txBody>
      </p:sp>
      <p:sp>
        <p:nvSpPr>
          <p:cNvPr id="44" name="Parallelogram 43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FRAME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smtClean="0">
                <a:ln>
                  <a:noFill/>
                </a:ln>
                <a:effectLst/>
                <a:latin typeface="Trebuchet MS" panose="020B0603020202020204" pitchFamily="34" charset="0"/>
              </a:rPr>
              <a:t>SELESAI</a:t>
            </a:r>
          </a:p>
        </p:txBody>
      </p:sp>
      <p:cxnSp>
        <p:nvCxnSpPr>
          <p:cNvPr id="46" name="Straight Arrow Connector 45"/>
          <p:cNvCxnSpPr>
            <a:stCxn id="41" idx="0"/>
            <a:endCxn id="43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19"/>
          <p:cNvCxnSpPr>
            <a:stCxn id="43" idx="3"/>
            <a:endCxn id="44" idx="0"/>
          </p:cNvCxnSpPr>
          <p:nvPr/>
        </p:nvCxnSpPr>
        <p:spPr bwMode="auto">
          <a:xfrm>
            <a:off x="5156201" y="2489200"/>
            <a:ext cx="1244599" cy="836021"/>
          </a:xfrm>
          <a:prstGeom prst="bentConnector2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44" idx="4"/>
            <a:endCxn id="45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YA</a:t>
            </a:r>
            <a:endParaRPr lang="en-US" sz="1500">
              <a:latin typeface="Trebuchet MS" panose="020B0603020202020204" pitchFamily="34" charset="0"/>
            </a:endParaRPr>
          </a:p>
        </p:txBody>
      </p:sp>
      <p:cxnSp>
        <p:nvCxnSpPr>
          <p:cNvPr id="50" name="Straight Arrow Connector 49"/>
          <p:cNvCxnSpPr>
            <a:stCxn id="41" idx="3"/>
            <a:endCxn id="44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smtClean="0">
                <a:latin typeface="Trebuchet MS" panose="020B0603020202020204" pitchFamily="34" charset="0"/>
              </a:rPr>
              <a:t>TIDAK</a:t>
            </a:r>
            <a:endParaRPr lang="en-US" sz="15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5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</TotalTime>
  <Words>2180</Words>
  <Application>Microsoft Office PowerPoint</Application>
  <PresentationFormat>On-screen Show (4:3)</PresentationFormat>
  <Paragraphs>889</Paragraphs>
  <Slides>89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Tahoma</vt:lpstr>
      <vt:lpstr>Times New Roman</vt:lpstr>
      <vt:lpstr>Traditional Arabic</vt:lpstr>
      <vt:lpstr>Trebuchet MS</vt:lpstr>
      <vt:lpstr>Wingdings</vt:lpstr>
      <vt:lpstr>Office Theme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DIAGRAM ALIR PREPROCESSING</vt:lpstr>
      <vt:lpstr>REDUKSI SIZE FRAME</vt:lpstr>
      <vt:lpstr>REDUKSI SIZE FRAME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REGION GROWING</vt:lpstr>
      <vt:lpstr>REGION GROWING</vt:lpstr>
      <vt:lpstr>PERHITUNGAN LUASAN REGION</vt:lpstr>
      <vt:lpstr>PERHITUNGAN LUASAN REGION</vt:lpstr>
      <vt:lpstr>PowerPoint Presentation</vt:lpstr>
      <vt:lpstr>DIAGRAM ALIR PROSES UTAMA</vt:lpstr>
      <vt:lpstr>DIAGRAM ALIR VERIFIKASI</vt:lpstr>
      <vt:lpstr>EKSTRAKSI FITUR</vt:lpstr>
      <vt:lpstr>PowerPoint Presentation</vt:lpstr>
      <vt:lpstr>EKSTRAKSI FITUR</vt:lpstr>
      <vt:lpstr>EKSTRAKSI FITUR</vt:lpstr>
      <vt:lpstr>SUPPORT VECTOR MACHINES</vt:lpstr>
      <vt:lpstr>MENANDAI REGION</vt:lpstr>
      <vt:lpstr>PowerPoint Presentation</vt:lpstr>
      <vt:lpstr>PowerPoint Presentation</vt:lpstr>
      <vt:lpstr>DATA UJI</vt:lpstr>
      <vt:lpstr>DATA TRAINING</vt:lpstr>
      <vt:lpstr>PARAMETER KEBENARAN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SKENARIO 3</vt:lpstr>
      <vt:lpstr>SKENARIO 3</vt:lpstr>
      <vt:lpstr>SKENARIO 3</vt:lpstr>
      <vt:lpstr>SKENARIO 3</vt:lpstr>
      <vt:lpstr>SKENARIO 3</vt:lpstr>
      <vt:lpstr>SKENARIO 4</vt:lpstr>
      <vt:lpstr>SKENARIO 4</vt:lpstr>
      <vt:lpstr>SKENARIO 4</vt:lpstr>
      <vt:lpstr>SKENARIO 4</vt:lpstr>
      <vt:lpstr>SKENARIO 4</vt:lpstr>
      <vt:lpstr>SKENARIO 5</vt:lpstr>
      <vt:lpstr>SKENARIO 5</vt:lpstr>
      <vt:lpstr>SKENARIO 5</vt:lpstr>
      <vt:lpstr>SKENARIO 5</vt:lpstr>
      <vt:lpstr>SKENARIO 5</vt:lpstr>
      <vt:lpstr>PowerPoint Presentation</vt:lpstr>
      <vt:lpstr>KESIMPULAN</vt:lpstr>
      <vt:lpstr>KESIMPULAN</vt:lpstr>
      <vt:lpstr>SARAN</vt:lpstr>
      <vt:lpstr>TERIMA KASIH</vt:lpstr>
      <vt:lpstr>REDUKSI SIZE FRAME</vt:lpstr>
      <vt:lpstr>DETEKSI WARNA PIKSEL</vt:lpstr>
      <vt:lpstr>DETEKSI WARNA PIKSEL</vt:lpstr>
      <vt:lpstr>DETEKSI WARNA PIKSEL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REGION GROWING</vt:lpstr>
      <vt:lpstr>REGION GROWING</vt:lpstr>
      <vt:lpstr>EKSTRAKSI FITUR</vt:lpstr>
      <vt:lpstr>EKSTRAKSI FITUR</vt:lpstr>
      <vt:lpstr>SUPPORT VECTOR MACHINES</vt:lpstr>
      <vt:lpstr>SUPPORT VECTOR MACHINES</vt:lpstr>
      <vt:lpstr>SUPPORT VECTOR MACHINES</vt:lpstr>
      <vt:lpstr>SUPPORT VECTOR MACHINES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hamdiahmadi</dc:creator>
  <cp:lastModifiedBy>hamdiahmadi</cp:lastModifiedBy>
  <cp:revision>155</cp:revision>
  <dcterms:created xsi:type="dcterms:W3CDTF">2016-01-07T16:07:11Z</dcterms:created>
  <dcterms:modified xsi:type="dcterms:W3CDTF">2016-01-10T18:03:12Z</dcterms:modified>
</cp:coreProperties>
</file>